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588bfa2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588bfa2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588bfa2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588bfa2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588bfa2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588bfa2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588bfa23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588bfa23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588bfa23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588bfa23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588bfa23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588bfa23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588bfa23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588bfa23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588bfa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588bfa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8bfa2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8bfa2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588bfa2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588bfa2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588bfa2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588bfa2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588bfa2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588bfa2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588bfa2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588bfa2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588bfa23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588bfa23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588bfa2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588bfa2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Utopia?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do we get there?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Contract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Social Contract: </a:t>
            </a:r>
            <a:r>
              <a:rPr lang="en"/>
              <a:t>An </a:t>
            </a:r>
            <a:r>
              <a:rPr lang="en">
                <a:solidFill>
                  <a:schemeClr val="dk1"/>
                </a:solidFill>
              </a:rPr>
              <a:t>implicit or explicit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agreement </a:t>
            </a:r>
            <a:r>
              <a:rPr lang="en"/>
              <a:t>among members of a society to </a:t>
            </a:r>
            <a:r>
              <a:rPr lang="en">
                <a:solidFill>
                  <a:schemeClr val="dk1"/>
                </a:solidFill>
              </a:rPr>
              <a:t>cooperate for mutual benefit</a:t>
            </a:r>
            <a:r>
              <a:rPr lang="en"/>
              <a:t>, often involving </a:t>
            </a:r>
            <a:r>
              <a:rPr lang="en">
                <a:solidFill>
                  <a:schemeClr val="dk1"/>
                </a:solidFill>
              </a:rPr>
              <a:t>negotiation and compromise</a:t>
            </a:r>
            <a:r>
              <a:rPr lang="en"/>
              <a:t> to balance individual and collective </a:t>
            </a:r>
            <a:r>
              <a:rPr lang="en">
                <a:solidFill>
                  <a:schemeClr val="dk1"/>
                </a:solidFill>
              </a:rPr>
              <a:t>needs, wants, values,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rights</a:t>
            </a:r>
            <a:r>
              <a:rPr lang="en"/>
              <a:t>. Some features of Social Contract: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accent4"/>
                </a:solidFill>
              </a:rPr>
              <a:t>Consensus:</a:t>
            </a:r>
            <a:r>
              <a:rPr lang="en"/>
              <a:t> social contracts work towards consensus through negotiation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accent4"/>
                </a:solidFill>
              </a:rPr>
              <a:t>Narrative:</a:t>
            </a:r>
            <a:r>
              <a:rPr lang="en"/>
              <a:t> consensus is achieved through narratives and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accent4"/>
                </a:solidFill>
              </a:rPr>
              <a:t>Belief: </a:t>
            </a:r>
            <a:r>
              <a:rPr lang="en"/>
              <a:t>people have to believe in the social contract for it to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accent4"/>
                </a:solidFill>
              </a:rPr>
              <a:t>Universal Principles: </a:t>
            </a:r>
            <a:r>
              <a:rPr lang="en"/>
              <a:t>The social contract must appeal to universal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solidFill>
                  <a:schemeClr val="accent4"/>
                </a:solidFill>
              </a:rPr>
              <a:t>Zeitgeist: </a:t>
            </a:r>
            <a:r>
              <a:rPr lang="en"/>
              <a:t>Social contract is embedded in and constructed with the zeitgeist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Kegan's Theory &amp; Utopian Principles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Self-Authoring Mind: </a:t>
            </a:r>
            <a:r>
              <a:rPr lang="en"/>
              <a:t>Individuals develop internal values and beliefs, acting independently and navigating complex societal structures.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Self-Transforming Mind: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/>
              <a:t>Embrace complexity, contradiction, and interconnectedness, recognizing the continuous evolution of understanding.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Individual Liberty: </a:t>
            </a:r>
            <a:r>
              <a:rPr lang="en"/>
              <a:t>Autonomy to pursue personal interests, acknowledging diverse paths within a shared framework.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Social Mobility: </a:t>
            </a:r>
            <a:r>
              <a:rPr lang="en"/>
              <a:t>Opportunities for growth and movement, fostering a culture of equal opportunity.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Standard of Living: </a:t>
            </a:r>
            <a:r>
              <a:rPr lang="en"/>
              <a:t>A universal goal aligning with foundational human needs and well-being.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Outcome: </a:t>
            </a:r>
            <a:r>
              <a:rPr lang="en"/>
              <a:t>A society encouraging self-authoring and self-transforming minds, providing a robust foundation while allowing flexibility and diversity, where individuals actively shape their lives within the complex community.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Story Short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0" y="1152475"/>
            <a:ext cx="5273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society with a </a:t>
            </a:r>
            <a:r>
              <a:rPr b="1" lang="en">
                <a:solidFill>
                  <a:schemeClr val="accent4"/>
                </a:solidFill>
              </a:rPr>
              <a:t>Social Contract </a:t>
            </a:r>
            <a:r>
              <a:rPr lang="en"/>
              <a:t>based 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Individual Liberty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Social Mobility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Standard of Living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Will create the </a:t>
            </a:r>
            <a:r>
              <a:rPr b="1" lang="en">
                <a:solidFill>
                  <a:schemeClr val="accent4"/>
                </a:solidFill>
              </a:rPr>
              <a:t>best environment </a:t>
            </a:r>
            <a:r>
              <a:rPr lang="en"/>
              <a:t>to support universal human needs: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Basic Needs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Love and Belonging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Autonomy and Freedom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Growth and Self-Actualization</a:t>
            </a:r>
            <a:endParaRPr>
              <a:solidFill>
                <a:schemeClr val="accent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lang="en">
                <a:solidFill>
                  <a:schemeClr val="accent4"/>
                </a:solidFill>
              </a:rPr>
              <a:t>Well-Being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28" y="0"/>
            <a:ext cx="38701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get there?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Strategy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0" y="1152475"/>
            <a:ext cx="4524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Initiate Conversation: </a:t>
            </a:r>
            <a:r>
              <a:rPr lang="en"/>
              <a:t>Engage people in dialogue about these </a:t>
            </a:r>
            <a:r>
              <a:rPr lang="en">
                <a:solidFill>
                  <a:schemeClr val="dk1"/>
                </a:solidFill>
              </a:rPr>
              <a:t>universal principles</a:t>
            </a:r>
            <a:r>
              <a:rPr lang="en"/>
              <a:t>. Explore agreement, objections, likes, and dislikes to </a:t>
            </a:r>
            <a:r>
              <a:rPr lang="en">
                <a:solidFill>
                  <a:schemeClr val="dk1"/>
                </a:solidFill>
              </a:rPr>
              <a:t>craft organic narratives</a:t>
            </a:r>
            <a:r>
              <a:rPr lang="en"/>
              <a:t>. </a:t>
            </a:r>
            <a:r>
              <a:rPr lang="en">
                <a:solidFill>
                  <a:schemeClr val="dk1"/>
                </a:solidFill>
              </a:rPr>
              <a:t>Negotiate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compromise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Research and Messaging: </a:t>
            </a:r>
            <a:r>
              <a:rPr lang="en"/>
              <a:t>Encourage </a:t>
            </a:r>
            <a:r>
              <a:rPr lang="en">
                <a:solidFill>
                  <a:schemeClr val="dk1"/>
                </a:solidFill>
              </a:rPr>
              <a:t>academics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politicians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communicators </a:t>
            </a:r>
            <a:r>
              <a:rPr lang="en"/>
              <a:t>to dissect, discuss, and name these ideas, creating a </a:t>
            </a:r>
            <a:r>
              <a:rPr lang="en">
                <a:solidFill>
                  <a:schemeClr val="dk1"/>
                </a:solidFill>
              </a:rPr>
              <a:t>robust intellectual framework</a:t>
            </a:r>
            <a:r>
              <a:rPr lang="en"/>
              <a:t>. Teach it, understand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Incorporate into Culture: </a:t>
            </a:r>
            <a:r>
              <a:rPr lang="en"/>
              <a:t>Urge creators, influencers, and storytellers to </a:t>
            </a:r>
            <a:r>
              <a:rPr lang="en">
                <a:solidFill>
                  <a:schemeClr val="dk1"/>
                </a:solidFill>
              </a:rPr>
              <a:t>weave these principles</a:t>
            </a:r>
            <a:r>
              <a:rPr lang="en"/>
              <a:t> into their works and </a:t>
            </a:r>
            <a:r>
              <a:rPr lang="en"/>
              <a:t>m</a:t>
            </a:r>
            <a:r>
              <a:rPr lang="en"/>
              <a:t>issions, recognizing the power of </a:t>
            </a:r>
            <a:r>
              <a:rPr lang="en">
                <a:solidFill>
                  <a:schemeClr val="dk1"/>
                </a:solidFill>
              </a:rPr>
              <a:t>timely ideas</a:t>
            </a:r>
            <a:r>
              <a:rPr lang="en"/>
              <a:t> and </a:t>
            </a:r>
            <a:r>
              <a:rPr lang="en">
                <a:solidFill>
                  <a:schemeClr val="dk1"/>
                </a:solidFill>
              </a:rPr>
              <a:t>compelling stories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Spread and Embed: </a:t>
            </a:r>
            <a:r>
              <a:rPr lang="en"/>
              <a:t>Allow the idea to resonate, spread, and become part of the </a:t>
            </a:r>
            <a:r>
              <a:rPr lang="en">
                <a:solidFill>
                  <a:schemeClr val="dk1"/>
                </a:solidFill>
              </a:rPr>
              <a:t>zeitgeist</a:t>
            </a:r>
            <a:r>
              <a:rPr lang="en"/>
              <a:t>. Naturally, </a:t>
            </a:r>
            <a:r>
              <a:rPr lang="en">
                <a:solidFill>
                  <a:schemeClr val="dk1"/>
                </a:solidFill>
              </a:rPr>
              <a:t>champions </a:t>
            </a:r>
            <a:r>
              <a:rPr lang="en"/>
              <a:t>will emerge, and it will influence </a:t>
            </a:r>
            <a:r>
              <a:rPr lang="en">
                <a:solidFill>
                  <a:schemeClr val="dk1"/>
                </a:solidFill>
              </a:rPr>
              <a:t>policy </a:t>
            </a:r>
            <a:r>
              <a:rPr lang="en"/>
              <a:t>and societal </a:t>
            </a:r>
            <a:r>
              <a:rPr lang="en">
                <a:solidFill>
                  <a:schemeClr val="dk1"/>
                </a:solidFill>
              </a:rPr>
              <a:t>norms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12508" r="27725" t="0"/>
          <a:stretch/>
        </p:blipFill>
        <p:spPr>
          <a:xfrm>
            <a:off x="4525050" y="0"/>
            <a:ext cx="46189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Cautions</a:t>
            </a:r>
            <a:endParaRPr/>
          </a:p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0" y="1152475"/>
            <a:ext cx="5030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Don't put the cart before the horse.</a:t>
            </a:r>
            <a:r>
              <a:rPr lang="en"/>
              <a:t> There's a </a:t>
            </a:r>
            <a:r>
              <a:rPr lang="en">
                <a:solidFill>
                  <a:schemeClr val="dk1"/>
                </a:solidFill>
              </a:rPr>
              <a:t>correct order </a:t>
            </a:r>
            <a:r>
              <a:rPr lang="en"/>
              <a:t>of things here. You can't </a:t>
            </a:r>
            <a:r>
              <a:rPr lang="en">
                <a:solidFill>
                  <a:schemeClr val="dk1"/>
                </a:solidFill>
              </a:rPr>
              <a:t>force </a:t>
            </a:r>
            <a:r>
              <a:rPr lang="en"/>
              <a:t>an </a:t>
            </a:r>
            <a:r>
              <a:rPr lang="en">
                <a:solidFill>
                  <a:schemeClr val="dk1"/>
                </a:solidFill>
              </a:rPr>
              <a:t>organic narrative </a:t>
            </a:r>
            <a:r>
              <a:rPr lang="en"/>
              <a:t>anymore than you can </a:t>
            </a:r>
            <a:r>
              <a:rPr lang="en">
                <a:solidFill>
                  <a:schemeClr val="dk1"/>
                </a:solidFill>
              </a:rPr>
              <a:t>change wind and tide</a:t>
            </a:r>
            <a:r>
              <a:rPr lang="en"/>
              <a:t>. You have to go with the flow.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Ends don't justify means.</a:t>
            </a:r>
            <a:r>
              <a:rPr lang="en"/>
              <a:t> Some of the </a:t>
            </a:r>
            <a:r>
              <a:rPr lang="en">
                <a:solidFill>
                  <a:schemeClr val="dk1"/>
                </a:solidFill>
              </a:rPr>
              <a:t>worst atrocities </a:t>
            </a:r>
            <a:r>
              <a:rPr lang="en"/>
              <a:t>in humanity were because someone had an </a:t>
            </a:r>
            <a:r>
              <a:rPr lang="en">
                <a:solidFill>
                  <a:schemeClr val="dk1"/>
                </a:solidFill>
              </a:rPr>
              <a:t>idealized view </a:t>
            </a:r>
            <a:r>
              <a:rPr lang="en"/>
              <a:t>of society and humanity and used </a:t>
            </a:r>
            <a:r>
              <a:rPr lang="en">
                <a:solidFill>
                  <a:schemeClr val="dk1"/>
                </a:solidFill>
              </a:rPr>
              <a:t>brute force </a:t>
            </a:r>
            <a:r>
              <a:rPr lang="en"/>
              <a:t>to try and make it happen.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Progress is not linear.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Systemic change </a:t>
            </a:r>
            <a:r>
              <a:rPr lang="en"/>
              <a:t>requires systemic efforts, and patience. </a:t>
            </a:r>
            <a:r>
              <a:rPr lang="en">
                <a:solidFill>
                  <a:schemeClr val="dk1"/>
                </a:solidFill>
              </a:rPr>
              <a:t>Grassroots movements </a:t>
            </a:r>
            <a:r>
              <a:rPr lang="en"/>
              <a:t>always feel glacial, but they can take years or </a:t>
            </a:r>
            <a:r>
              <a:rPr lang="en">
                <a:solidFill>
                  <a:schemeClr val="dk1"/>
                </a:solidFill>
              </a:rPr>
              <a:t>decades </a:t>
            </a:r>
            <a:r>
              <a:rPr lang="en"/>
              <a:t>to pick up steam, and then the change happens all at once. Be ready for narrative and </a:t>
            </a:r>
            <a:r>
              <a:rPr lang="en">
                <a:solidFill>
                  <a:schemeClr val="dk1"/>
                </a:solidFill>
              </a:rPr>
              <a:t>counter-narrative</a:t>
            </a:r>
            <a:r>
              <a:rPr lang="en"/>
              <a:t>.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46808" t="0"/>
          <a:stretch/>
        </p:blipFill>
        <p:spPr>
          <a:xfrm>
            <a:off x="5030078" y="0"/>
            <a:ext cx="41139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</a:t>
            </a:r>
            <a:r>
              <a:rPr b="1" lang="en">
                <a:solidFill>
                  <a:schemeClr val="accent4"/>
                </a:solidFill>
              </a:rPr>
              <a:t>The Fair Deal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0" y="1152475"/>
            <a:ext cx="5019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 New Social Contract: </a:t>
            </a:r>
            <a:r>
              <a:rPr lang="en"/>
              <a:t>A fresh vision inspired by the </a:t>
            </a:r>
            <a:r>
              <a:rPr lang="en">
                <a:solidFill>
                  <a:schemeClr val="dk1"/>
                </a:solidFill>
              </a:rPr>
              <a:t>Square Deal</a:t>
            </a:r>
            <a:r>
              <a:rPr lang="en"/>
              <a:t> and </a:t>
            </a:r>
            <a:r>
              <a:rPr lang="en">
                <a:solidFill>
                  <a:schemeClr val="dk1"/>
                </a:solidFill>
              </a:rPr>
              <a:t>New Deal</a:t>
            </a:r>
            <a:r>
              <a:rPr lang="en"/>
              <a:t>, capturing contemporary values and understanding for a more just future.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Based on Core Principles: </a:t>
            </a:r>
            <a:r>
              <a:rPr lang="en"/>
              <a:t>Grounded in </a:t>
            </a:r>
            <a:r>
              <a:rPr lang="en">
                <a:solidFill>
                  <a:schemeClr val="dk1"/>
                </a:solidFill>
              </a:rPr>
              <a:t>high individual liberty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social mobility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standard of living</a:t>
            </a:r>
            <a:r>
              <a:rPr lang="en"/>
              <a:t>; informed by psychological theories of </a:t>
            </a:r>
            <a:r>
              <a:rPr lang="en">
                <a:solidFill>
                  <a:schemeClr val="dk1"/>
                </a:solidFill>
              </a:rPr>
              <a:t>universal human needs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Global Nonpartisan Initiative: </a:t>
            </a:r>
            <a:r>
              <a:rPr lang="en"/>
              <a:t>An inclusive, nonpartisan effort to </a:t>
            </a:r>
            <a:r>
              <a:rPr lang="en">
                <a:solidFill>
                  <a:schemeClr val="dk1"/>
                </a:solidFill>
              </a:rPr>
              <a:t>shape a new social contract</a:t>
            </a:r>
            <a:r>
              <a:rPr lang="en"/>
              <a:t>, inviting diverse contributions. Aimed not just at America, but the </a:t>
            </a:r>
            <a:r>
              <a:rPr lang="en">
                <a:solidFill>
                  <a:schemeClr val="dk1"/>
                </a:solidFill>
              </a:rPr>
              <a:t>entirety of humanity.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Building Consensus: </a:t>
            </a:r>
            <a:r>
              <a:rPr lang="en"/>
              <a:t>A commitment to gradual, thoughtful change, nurturing consensus across </a:t>
            </a:r>
            <a:r>
              <a:rPr lang="en">
                <a:solidFill>
                  <a:schemeClr val="dk1"/>
                </a:solidFill>
              </a:rPr>
              <a:t>political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economic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social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cultural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intellectual </a:t>
            </a:r>
            <a:r>
              <a:rPr lang="en"/>
              <a:t>spheres.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6184" l="14118" r="6206" t="27598"/>
          <a:stretch/>
        </p:blipFill>
        <p:spPr>
          <a:xfrm>
            <a:off x="5019000" y="0"/>
            <a:ext cx="4124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Definition of Utopia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1289525"/>
            <a:ext cx="6105300" cy="3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High </a:t>
            </a:r>
            <a:r>
              <a:rPr lang="en" sz="2100">
                <a:solidFill>
                  <a:schemeClr val="accent4"/>
                </a:solidFill>
              </a:rPr>
              <a:t>Individual Liberty</a:t>
            </a:r>
            <a:r>
              <a:rPr lang="en" sz="2100"/>
              <a:t> for all humans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High </a:t>
            </a:r>
            <a:r>
              <a:rPr lang="en" sz="2100">
                <a:solidFill>
                  <a:schemeClr val="accent4"/>
                </a:solidFill>
              </a:rPr>
              <a:t>Standard of Living </a:t>
            </a:r>
            <a:r>
              <a:rPr lang="en" sz="2100"/>
              <a:t>for all humans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High </a:t>
            </a:r>
            <a:r>
              <a:rPr lang="en" sz="2100">
                <a:solidFill>
                  <a:schemeClr val="accent4"/>
                </a:solidFill>
              </a:rPr>
              <a:t>Social Mobility</a:t>
            </a:r>
            <a:r>
              <a:rPr lang="en" sz="2100"/>
              <a:t> for all humans</a:t>
            </a:r>
            <a:endParaRPr sz="21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91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Utopian Theory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These Three Principles?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Individual Liberty: </a:t>
            </a:r>
            <a:r>
              <a:rPr lang="en"/>
              <a:t>Personal freedom has often been linked to </a:t>
            </a:r>
            <a:r>
              <a:rPr lang="en">
                <a:solidFill>
                  <a:schemeClr val="dk1"/>
                </a:solidFill>
              </a:rPr>
              <a:t>creativity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innovation</a:t>
            </a:r>
            <a:r>
              <a:rPr lang="en"/>
              <a:t>, and personal </a:t>
            </a:r>
            <a:r>
              <a:rPr lang="en">
                <a:solidFill>
                  <a:schemeClr val="dk1"/>
                </a:solidFill>
              </a:rPr>
              <a:t>fulfillment</a:t>
            </a:r>
            <a:r>
              <a:rPr lang="en"/>
              <a:t>. Societies that prioritize individual liberty usually see a </a:t>
            </a:r>
            <a:r>
              <a:rPr lang="en">
                <a:solidFill>
                  <a:schemeClr val="dk1"/>
                </a:solidFill>
              </a:rPr>
              <a:t>blossoming of arts and sciences</a:t>
            </a:r>
            <a:r>
              <a:rPr lang="en"/>
              <a:t>. For example, during the Enlightenment, when there was an emphasis on </a:t>
            </a:r>
            <a:r>
              <a:rPr lang="en">
                <a:solidFill>
                  <a:schemeClr val="dk1"/>
                </a:solidFill>
              </a:rPr>
              <a:t>individual thought and skepticism</a:t>
            </a:r>
            <a:r>
              <a:rPr lang="en"/>
              <a:t> of authority, there was a significant surge in </a:t>
            </a:r>
            <a:r>
              <a:rPr lang="en">
                <a:solidFill>
                  <a:schemeClr val="dk1"/>
                </a:solidFill>
              </a:rPr>
              <a:t>scientific discoveries and cultural development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Social Mobility: </a:t>
            </a:r>
            <a:r>
              <a:rPr lang="en"/>
              <a:t>Evidence supports that societies with higher social mobility often have </a:t>
            </a:r>
            <a:r>
              <a:rPr lang="en">
                <a:solidFill>
                  <a:schemeClr val="dk1"/>
                </a:solidFill>
              </a:rPr>
              <a:t>lower social tensions.</a:t>
            </a:r>
            <a:r>
              <a:rPr lang="en"/>
              <a:t> In countries where people feel they can</a:t>
            </a:r>
            <a:r>
              <a:rPr lang="en">
                <a:solidFill>
                  <a:schemeClr val="dk1"/>
                </a:solidFill>
              </a:rPr>
              <a:t> change their social sta</a:t>
            </a:r>
            <a:r>
              <a:rPr lang="en"/>
              <a:t>nding through h</a:t>
            </a:r>
            <a:r>
              <a:rPr lang="en">
                <a:solidFill>
                  <a:schemeClr val="dk1"/>
                </a:solidFill>
              </a:rPr>
              <a:t>ard work and opportunity</a:t>
            </a:r>
            <a:r>
              <a:rPr lang="en"/>
              <a:t>, there is generally</a:t>
            </a:r>
            <a:r>
              <a:rPr lang="en">
                <a:solidFill>
                  <a:schemeClr val="dk1"/>
                </a:solidFill>
              </a:rPr>
              <a:t> less resentment</a:t>
            </a:r>
            <a:r>
              <a:rPr lang="en"/>
              <a:t> between different social classes. The Nordic countries, for example, have high levels of social mobility and also consistently score highly on happiness and quality of life indexes.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High Standard of Living: </a:t>
            </a:r>
            <a:r>
              <a:rPr lang="en"/>
              <a:t>The link between the </a:t>
            </a:r>
            <a:r>
              <a:rPr lang="en">
                <a:solidFill>
                  <a:schemeClr val="dk1"/>
                </a:solidFill>
              </a:rPr>
              <a:t>standard of living and well-being</a:t>
            </a:r>
            <a:r>
              <a:rPr lang="en"/>
              <a:t> is well-researched. Countries with high </a:t>
            </a:r>
            <a:r>
              <a:rPr lang="en">
                <a:solidFill>
                  <a:schemeClr val="dk1"/>
                </a:solidFill>
              </a:rPr>
              <a:t>GDP per capita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quality healthcare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education </a:t>
            </a:r>
            <a:r>
              <a:rPr lang="en"/>
              <a:t>often report higher life </a:t>
            </a:r>
            <a:r>
              <a:rPr lang="en">
                <a:solidFill>
                  <a:schemeClr val="dk1"/>
                </a:solidFill>
              </a:rPr>
              <a:t>satisfaction</a:t>
            </a:r>
            <a:r>
              <a:rPr lang="en"/>
              <a:t>. Moreover, a high standard of living is often associated with </a:t>
            </a:r>
            <a:r>
              <a:rPr lang="en">
                <a:solidFill>
                  <a:schemeClr val="dk1"/>
                </a:solidFill>
              </a:rPr>
              <a:t>longer life expectancy</a:t>
            </a:r>
            <a:r>
              <a:rPr lang="en"/>
              <a:t> and lower </a:t>
            </a:r>
            <a:r>
              <a:rPr lang="en">
                <a:solidFill>
                  <a:schemeClr val="dk1"/>
                </a:solidFill>
              </a:rPr>
              <a:t>crime rates</a:t>
            </a:r>
            <a:r>
              <a:rPr lang="en"/>
              <a:t>. Countries that focus on </a:t>
            </a:r>
            <a:r>
              <a:rPr lang="en">
                <a:solidFill>
                  <a:schemeClr val="dk1"/>
                </a:solidFill>
              </a:rPr>
              <a:t>social welfare policies</a:t>
            </a:r>
            <a:r>
              <a:rPr lang="en"/>
              <a:t>, ensuring that everyone has access to essential needs, often exhibit these positive traits.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Underpinning Psychological Models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Maslow's Hierarchy of Needs: </a:t>
            </a:r>
            <a:r>
              <a:rPr lang="en"/>
              <a:t>A psychological theory that describes five levels of human needs, arranged in a pyramid. From bottom to top, the levels are: </a:t>
            </a:r>
            <a:r>
              <a:rPr lang="en">
                <a:solidFill>
                  <a:schemeClr val="dk1"/>
                </a:solidFill>
              </a:rPr>
              <a:t>physiological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safety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love/belonging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esteem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self-actualization</a:t>
            </a:r>
            <a:r>
              <a:rPr lang="en"/>
              <a:t>. The lower needs must be satisfied before higher-level needs become motivating.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Choice Theory: </a:t>
            </a:r>
            <a:r>
              <a:rPr lang="en"/>
              <a:t>Developed by Dr. William Glasser, Choice Theory posits that human behavior is driven by the choices made to satisfy five basic needs: </a:t>
            </a:r>
            <a:r>
              <a:rPr lang="en">
                <a:solidFill>
                  <a:schemeClr val="dk1"/>
                </a:solidFill>
              </a:rPr>
              <a:t>survival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love/belonging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power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freedom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fun</a:t>
            </a:r>
            <a:r>
              <a:rPr lang="en"/>
              <a:t>. It emphasizes personal responsibility and the idea that the only person's behavior we can control is our own.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Self-Determination Theory (SDT): </a:t>
            </a:r>
            <a:r>
              <a:rPr lang="en"/>
              <a:t>A theory of motivation that focuses on the degree to which human behavior is self-motivated and self-determined. It centers around three basic psychological needs: </a:t>
            </a:r>
            <a:r>
              <a:rPr lang="en">
                <a:solidFill>
                  <a:schemeClr val="dk1"/>
                </a:solidFill>
              </a:rPr>
              <a:t>autonomy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competence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relatedness</a:t>
            </a:r>
            <a:r>
              <a:rPr lang="en"/>
              <a:t>. Fulfilling these needs leads to optimal development and well-being.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Roger Walsh's Therapeutic Lifestyle Changes (TLC): </a:t>
            </a:r>
            <a:r>
              <a:rPr lang="en"/>
              <a:t>A set of evidence-based lifestyle therapeutic practices that aim to enhance mental health and well-being. It includes </a:t>
            </a:r>
            <a:r>
              <a:rPr lang="en">
                <a:solidFill>
                  <a:schemeClr val="dk1"/>
                </a:solidFill>
              </a:rPr>
              <a:t>exercise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nutrition</a:t>
            </a:r>
            <a:r>
              <a:rPr lang="en"/>
              <a:t>, exposure to </a:t>
            </a:r>
            <a:r>
              <a:rPr lang="en">
                <a:solidFill>
                  <a:schemeClr val="dk1"/>
                </a:solidFill>
              </a:rPr>
              <a:t>nature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relationships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recreation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relaxation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religious/spiritual</a:t>
            </a:r>
            <a:r>
              <a:rPr lang="en"/>
              <a:t> engagement, and contribution and </a:t>
            </a:r>
            <a:r>
              <a:rPr lang="en">
                <a:solidFill>
                  <a:schemeClr val="dk1"/>
                </a:solidFill>
              </a:rPr>
              <a:t>service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Distilling Universal Human Needs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Basic Needs: </a:t>
            </a:r>
            <a:r>
              <a:rPr lang="en"/>
              <a:t>Includes physiological needs and safety, emphasizing survival and security.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Love and Belonging: </a:t>
            </a:r>
            <a:r>
              <a:rPr lang="en"/>
              <a:t>A recurring theme that highlights connection and relationships.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Autonomy and Freedom: </a:t>
            </a:r>
            <a:r>
              <a:rPr lang="en"/>
              <a:t>A focus on individual choice, control, and the ability to pursue one's path.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Growth and Self-Actualization: </a:t>
            </a:r>
            <a:r>
              <a:rPr lang="en"/>
              <a:t>Concerns personal development, competence, and reaching one's potential.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Well-Being: </a:t>
            </a:r>
            <a:r>
              <a:rPr lang="en"/>
              <a:t>Encompasses mental and physical health, relaxation, and overall wellness.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on Morality and Perspective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Kohlberg's Theory of Moral Development: </a:t>
            </a:r>
            <a:r>
              <a:rPr lang="en"/>
              <a:t>A stage theory describing the development of moral reasoning. It consists of three levels, each with two stages: Pre-conventional (obedience, self-interest), Conventional (interpersonal accord, authority), and </a:t>
            </a:r>
            <a:r>
              <a:rPr b="1" lang="en">
                <a:solidFill>
                  <a:schemeClr val="dk1"/>
                </a:solidFill>
              </a:rPr>
              <a:t>Post-conventional (social contract, universal ethical principles).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Kegan's Self-Authorship: </a:t>
            </a:r>
            <a:r>
              <a:rPr lang="en"/>
              <a:t>A developmental theory by Robert Kegan that focuses on </a:t>
            </a:r>
            <a:r>
              <a:rPr lang="en">
                <a:solidFill>
                  <a:schemeClr val="dk1"/>
                </a:solidFill>
              </a:rPr>
              <a:t>how individuals construct and evolve their understanding</a:t>
            </a:r>
            <a:r>
              <a:rPr lang="en"/>
              <a:t> of the world through six stages. It emphasizes the progression from being </a:t>
            </a:r>
            <a:r>
              <a:rPr lang="en">
                <a:solidFill>
                  <a:schemeClr val="dk1"/>
                </a:solidFill>
              </a:rPr>
              <a:t>subject to one's context</a:t>
            </a:r>
            <a:r>
              <a:rPr lang="en"/>
              <a:t> to achieving a sense of self-authorship, where individuals </a:t>
            </a:r>
            <a:r>
              <a:rPr lang="en">
                <a:solidFill>
                  <a:schemeClr val="dk1"/>
                </a:solidFill>
              </a:rPr>
              <a:t>can act independently from their surroundings</a:t>
            </a:r>
            <a:r>
              <a:rPr lang="en"/>
              <a:t>. The final stages, </a:t>
            </a:r>
            <a:r>
              <a:rPr b="1" lang="en">
                <a:solidFill>
                  <a:schemeClr val="dk1"/>
                </a:solidFill>
              </a:rPr>
              <a:t>Self-Authorship</a:t>
            </a:r>
            <a:r>
              <a:rPr lang="en"/>
              <a:t> and</a:t>
            </a:r>
            <a:r>
              <a:rPr b="1" lang="en"/>
              <a:t> </a:t>
            </a:r>
            <a:r>
              <a:rPr b="1" lang="en">
                <a:solidFill>
                  <a:schemeClr val="dk1"/>
                </a:solidFill>
              </a:rPr>
              <a:t>Self-Transforming</a:t>
            </a:r>
            <a:r>
              <a:rPr lang="en"/>
              <a:t> minds, understand their </a:t>
            </a:r>
            <a:r>
              <a:rPr lang="en">
                <a:solidFill>
                  <a:schemeClr val="dk1"/>
                </a:solidFill>
              </a:rPr>
              <a:t>perspective in the context of numerous other perspectives</a:t>
            </a:r>
            <a:r>
              <a:rPr lang="en"/>
              <a:t> and worldviews. It’s about disentangling oneself from the noise to see a bigger picture.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390925"/>
            <a:ext cx="80962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Self-Authoring and Self-Transforming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Moral Development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4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